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7" r:id="rId7"/>
    <p:sldId id="269" r:id="rId8"/>
    <p:sldId id="268" r:id="rId9"/>
    <p:sldId id="266" r:id="rId10"/>
    <p:sldId id="263" r:id="rId11"/>
    <p:sldId id="264" r:id="rId12"/>
  </p:sldIdLst>
  <p:sldSz cx="14630400" cy="8229600"/>
  <p:notesSz cx="8229600" cy="14630400"/>
  <p:embeddedFontLst>
    <p:embeddedFont>
      <p:font typeface="Arimo" panose="020B0604020202020204" charset="0"/>
      <p:regular r:id="rId14"/>
    </p:embeddedFont>
    <p:embeddedFont>
      <p:font typeface="Outfit Extra Bold" panose="020B0604020202020204" charset="0"/>
      <p:regular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8553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07A8C7-3401-AD42-9346-9845F2C4D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11A676-4915-1C56-E3A7-B4F5A8BB89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FECB01-07D3-E07C-6E73-96A70B06A1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558A0-A8DE-2EBC-BB24-946488706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089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B21B6F-E477-FAD1-B2D9-1A4214883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54283B-3BA5-DF42-EEF8-693DA2B5F1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C71BAD-C328-7090-52C2-C6E1B36D7F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09F7A8-8B9D-32C1-FCF8-9FD2FA8886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0666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E7290B-5EC4-17CE-7F3A-BCE01ED070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1CC989-C3CF-8D2C-9950-E078B49B87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EC331D-7DDD-1EFD-ED58-9A6A3E9EDD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337DDF-EF2D-2BB1-BC51-F5D7A5A65E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048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94E39-5C4E-97AE-18D3-BAFBAC623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6A6DF5-4BB5-33B4-A7E7-549B4BD42B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8B629E-2938-AFA9-C77F-82AE7FB3BE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9A76F2-C183-6E6E-3183-CF42B82517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9791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A65E6-ADA6-E4C2-CBA9-E3E5105D0C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8A6D2D-02C2-FEBE-1FE7-F28C791E27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9631473-DD7B-8901-E9F3-1CD6021046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DD6889-5E28-1464-6407-ADA076C86C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20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286691" y="1979533"/>
            <a:ext cx="12057018" cy="2276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ru-RU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Разработка веб-приложения для приема и управления заказами клиентов на продажу автотехники «</a:t>
            </a:r>
            <a:r>
              <a:rPr lang="ru-RU" sz="4450" b="1" dirty="0" err="1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Русбизнесавто</a:t>
            </a:r>
            <a:r>
              <a:rPr lang="ru-RU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»</a:t>
            </a:r>
          </a:p>
        </p:txBody>
      </p:sp>
      <p:sp>
        <p:nvSpPr>
          <p:cNvPr id="4" name="Text 1"/>
          <p:cNvSpPr/>
          <p:nvPr/>
        </p:nvSpPr>
        <p:spPr>
          <a:xfrm>
            <a:off x="6288244" y="7741717"/>
            <a:ext cx="2053912" cy="37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Новосибирск 2025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92942" y="6152555"/>
            <a:ext cx="137279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mo Medium" pitchFamily="34" charset="0"/>
                <a:ea typeface="Arimo Medium" pitchFamily="34" charset="-122"/>
                <a:cs typeface="Arimo Medium" pitchFamily="34" charset="-120"/>
              </a:rPr>
              <a:t>ad</a:t>
            </a:r>
            <a:endParaRPr lang="en-US" sz="750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512C10F8-0B53-9696-969C-7EB1910A3F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575"/>
          <a:stretch>
            <a:fillRect/>
          </a:stretch>
        </p:blipFill>
        <p:spPr bwMode="auto">
          <a:xfrm>
            <a:off x="2523829" y="-7565"/>
            <a:ext cx="1420904" cy="1451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D3E28E82-86F6-43BD-8F5F-1C69C808019F}"/>
              </a:ext>
            </a:extLst>
          </p:cNvPr>
          <p:cNvSpPr txBox="1">
            <a:spLocks/>
          </p:cNvSpPr>
          <p:nvPr/>
        </p:nvSpPr>
        <p:spPr>
          <a:xfrm>
            <a:off x="3944733" y="-191298"/>
            <a:ext cx="6740934" cy="1818704"/>
          </a:xfrm>
          <a:prstGeom prst="rect">
            <a:avLst/>
          </a:prstGeom>
        </p:spPr>
        <p:txBody>
          <a:bodyPr rtlCol="0" anchor="ctr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Государственное бюджетное профессиональное образовательное учреждение Новосибирской области</a:t>
            </a:r>
            <a:br>
              <a:rPr lang="ru-RU" sz="18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</a:br>
            <a:r>
              <a:rPr lang="ru-RU" sz="18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Новосибирский химико-технологический колледж им. Д.И. Менделеева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56224665-CF34-F37B-FC5B-D0A9B69CE0EA}"/>
              </a:ext>
            </a:extLst>
          </p:cNvPr>
          <p:cNvSpPr txBox="1">
            <a:spLocks/>
          </p:cNvSpPr>
          <p:nvPr/>
        </p:nvSpPr>
        <p:spPr>
          <a:xfrm>
            <a:off x="3944733" y="5102731"/>
            <a:ext cx="9582736" cy="113779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18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Выполнила студентка 4 курса Вахрушева Алина Александровна</a:t>
            </a:r>
          </a:p>
          <a:p>
            <a:pPr algn="r"/>
            <a:r>
              <a:rPr lang="ru-RU" sz="18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Руководитель: Бутенко Дмитрий Александрович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1154EE1-C4DF-E188-2819-F73D105D3DB9}"/>
              </a:ext>
            </a:extLst>
          </p:cNvPr>
          <p:cNvSpPr/>
          <p:nvPr/>
        </p:nvSpPr>
        <p:spPr>
          <a:xfrm>
            <a:off x="12736286" y="7741717"/>
            <a:ext cx="1894114" cy="3786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8ADC6E0-FCBA-032C-0963-CCC099228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7056" y="7624437"/>
            <a:ext cx="1953343" cy="56068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50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Заключение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274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Это веб-приложение – шаг к цифровой трансформации "Русбизнесавто".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8454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Инвестиции в технологии – залог успешного будущего.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4227552"/>
            <a:ext cx="4221599" cy="2721888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460" y="4227552"/>
            <a:ext cx="4221599" cy="2721888"/>
          </a:xfrm>
          <a:prstGeom prst="rect">
            <a:avLst/>
          </a:prstGeom>
        </p:spPr>
      </p:pic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7510" y="4227552"/>
            <a:ext cx="4221599" cy="272188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4944CD3-FAE5-4689-69EE-27C682DCFE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77056" y="7624437"/>
            <a:ext cx="1953343" cy="5606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288799C-BD36-928F-7D73-7BD1778BDCD9}"/>
              </a:ext>
            </a:extLst>
          </p:cNvPr>
          <p:cNvSpPr txBox="1"/>
          <p:nvPr/>
        </p:nvSpPr>
        <p:spPr>
          <a:xfrm>
            <a:off x="5023009" y="7439771"/>
            <a:ext cx="51018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https://rusbsauto54</a:t>
            </a:r>
            <a:r>
              <a:rPr lang="ru-RU" sz="3600" b="1" dirty="0">
                <a:solidFill>
                  <a:schemeClr val="accent1">
                    <a:lumMod val="75000"/>
                  </a:schemeClr>
                </a:solidFill>
              </a:rPr>
              <a:t>.</a:t>
            </a: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</a:rPr>
              <a:t>com</a:t>
            </a:r>
            <a:endParaRPr lang="ru-RU" sz="36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93BF4-4DFD-3C4D-C8DF-4AC4D1178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F8466598-822B-3F83-DCE0-3467F93E9A43}"/>
              </a:ext>
            </a:extLst>
          </p:cNvPr>
          <p:cNvSpPr/>
          <p:nvPr/>
        </p:nvSpPr>
        <p:spPr>
          <a:xfrm>
            <a:off x="1286691" y="1979533"/>
            <a:ext cx="12057018" cy="2276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ru-RU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Разработка веб-приложения для приема и управления заказами клиентов на продажу автотехники «</a:t>
            </a:r>
            <a:r>
              <a:rPr lang="ru-RU" sz="4450" b="1" dirty="0" err="1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Русбизнесавто</a:t>
            </a:r>
            <a:r>
              <a:rPr lang="ru-RU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»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79E4A6C8-55CA-022E-924E-766EDE0C2326}"/>
              </a:ext>
            </a:extLst>
          </p:cNvPr>
          <p:cNvSpPr/>
          <p:nvPr/>
        </p:nvSpPr>
        <p:spPr>
          <a:xfrm>
            <a:off x="6288244" y="7741717"/>
            <a:ext cx="2053912" cy="3786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Новосибирск 2025</a:t>
            </a:r>
            <a:endParaRPr lang="en-US" sz="17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83DC6BED-7A57-4D53-D0B5-2574D95A77AA}"/>
              </a:ext>
            </a:extLst>
          </p:cNvPr>
          <p:cNvSpPr/>
          <p:nvPr/>
        </p:nvSpPr>
        <p:spPr>
          <a:xfrm>
            <a:off x="6392942" y="6152555"/>
            <a:ext cx="137279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Arimo Medium" pitchFamily="34" charset="0"/>
                <a:ea typeface="Arimo Medium" pitchFamily="34" charset="-122"/>
                <a:cs typeface="Arimo Medium" pitchFamily="34" charset="-120"/>
              </a:rPr>
              <a:t>ad</a:t>
            </a:r>
            <a:endParaRPr lang="en-US" sz="750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DB86CDA-7430-676F-9698-48EB71C2A4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575"/>
          <a:stretch>
            <a:fillRect/>
          </a:stretch>
        </p:blipFill>
        <p:spPr bwMode="auto">
          <a:xfrm>
            <a:off x="2523829" y="-7565"/>
            <a:ext cx="1420904" cy="1451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9623C7B0-3E11-CB3C-1B46-59EB5C87CC04}"/>
              </a:ext>
            </a:extLst>
          </p:cNvPr>
          <p:cNvSpPr txBox="1">
            <a:spLocks/>
          </p:cNvSpPr>
          <p:nvPr/>
        </p:nvSpPr>
        <p:spPr>
          <a:xfrm>
            <a:off x="3944733" y="-191298"/>
            <a:ext cx="6740934" cy="1818704"/>
          </a:xfrm>
          <a:prstGeom prst="rect">
            <a:avLst/>
          </a:prstGeom>
        </p:spPr>
        <p:txBody>
          <a:bodyPr rtlCol="0" anchor="ctr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18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Государственное бюджетное профессиональное образовательное учреждение Новосибирской области</a:t>
            </a:r>
            <a:br>
              <a:rPr lang="ru-RU" sz="18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</a:br>
            <a:r>
              <a:rPr lang="ru-RU" sz="18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Новосибирский химико-технологический колледж им. Д.И. Менделеева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BCC5EE4-A93D-E9EC-BC97-7C6129F82F62}"/>
              </a:ext>
            </a:extLst>
          </p:cNvPr>
          <p:cNvSpPr txBox="1">
            <a:spLocks/>
          </p:cNvSpPr>
          <p:nvPr/>
        </p:nvSpPr>
        <p:spPr>
          <a:xfrm>
            <a:off x="3944733" y="5102731"/>
            <a:ext cx="9582736" cy="113779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18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Выполнила студентка 4 курса Вахрушева Алина Александровна</a:t>
            </a:r>
          </a:p>
          <a:p>
            <a:pPr algn="r"/>
            <a:r>
              <a:rPr lang="ru-RU" sz="18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Руководитель: Бутенко Дмитрий Александрович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ECC70A39-CD29-20B6-41A9-6261883E4194}"/>
              </a:ext>
            </a:extLst>
          </p:cNvPr>
          <p:cNvSpPr/>
          <p:nvPr/>
        </p:nvSpPr>
        <p:spPr>
          <a:xfrm>
            <a:off x="12736286" y="7741717"/>
            <a:ext cx="1894114" cy="3786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68BD5DE-5B6D-1BB3-F1D8-887C5646C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7056" y="7624437"/>
            <a:ext cx="1953343" cy="56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635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8426"/>
            <a:ext cx="68526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Цели и задачи проекта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6280190" y="24054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65260" y="244792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017306" y="2483287"/>
            <a:ext cx="361116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Автоматизация заказов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017306" y="297370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Ускорение приема и обработки заказов.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37902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365260" y="383274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7017306" y="3868103"/>
            <a:ext cx="29629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Улучшение сервиса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43585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Повышение лояльности и удовлетворенности клиентов.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517505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65260" y="521755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7017306" y="5252918"/>
            <a:ext cx="30852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Снижение издержек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7017306" y="574333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Увеличение прибыли через снижение затрат.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6280190" y="65598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6365260" y="660237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7017306" y="6637734"/>
            <a:ext cx="29094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Интеграция систем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7017306" y="71281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Соединение с CRM и ERP "Русбизнесавто".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093260F-F0C4-0640-B4D2-C1F05B64B0AB}"/>
              </a:ext>
            </a:extLst>
          </p:cNvPr>
          <p:cNvSpPr txBox="1"/>
          <p:nvPr/>
        </p:nvSpPr>
        <p:spPr>
          <a:xfrm>
            <a:off x="6233230" y="1551846"/>
            <a:ext cx="74941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Целью дипломной работы является разработка веб приложения, для последующих клиентов «</a:t>
            </a:r>
            <a:r>
              <a:rPr lang="ru-RU" sz="2000" dirty="0" err="1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Русбизнесавто</a:t>
            </a:r>
            <a:r>
              <a:rPr lang="ru-RU" sz="20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»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0AE1D25-AB58-3D14-2C0A-4698846D8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77056" y="7624437"/>
            <a:ext cx="1953343" cy="56068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442" y="534948"/>
            <a:ext cx="7783116" cy="1214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Основные функциональные модули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80442" y="2041446"/>
            <a:ext cx="778311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Приложение включает важные модули для продаж и клиентов.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0442" y="2571155"/>
            <a:ext cx="7783116" cy="1135142"/>
          </a:xfrm>
          <a:prstGeom prst="roundRect">
            <a:avLst>
              <a:gd name="adj" fmla="val 719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82372" y="2773085"/>
            <a:ext cx="2722721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Каталог автотехники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82372" y="3193375"/>
            <a:ext cx="737925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Подробные описания и характеристики.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80442" y="3900607"/>
            <a:ext cx="7783116" cy="1135142"/>
          </a:xfrm>
          <a:prstGeom prst="roundRect">
            <a:avLst>
              <a:gd name="adj" fmla="val 719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82372" y="4102537"/>
            <a:ext cx="3276481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Личный кабинет клиента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882372" y="4522827"/>
            <a:ext cx="737925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Просмотр истории заказов.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80442" y="5230058"/>
            <a:ext cx="7783116" cy="1135142"/>
          </a:xfrm>
          <a:prstGeom prst="roundRect">
            <a:avLst>
              <a:gd name="adj" fmla="val 719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82372" y="5431988"/>
            <a:ext cx="2837140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Управление заказами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882372" y="5852279"/>
            <a:ext cx="737925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Инструменты для менеджеров.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6194"/>
            <a:ext cx="66758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Технологический стек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986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Мы используем современные и проверенные технологии.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434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Frontend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52461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React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66811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JavaScript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09009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HTML5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51208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CSS3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200406" y="39434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Backend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200406" y="452461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Node.js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4200406" y="4966811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Express.js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4200406" y="5409009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Python (Django/Flask)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607022" y="39434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База данных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07022" y="4524613"/>
            <a:ext cx="28455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PostgreSQL</a:t>
            </a:r>
            <a:endParaRPr lang="en-US" sz="1750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B8E68AF6-1657-AFDC-29B8-90EC58D3F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7056" y="7624437"/>
            <a:ext cx="1953343" cy="56068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0094" y="924520"/>
            <a:ext cx="7380208" cy="669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План реализации проекта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50094" y="1915716"/>
            <a:ext cx="764381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Проект будет реализован в несколько этапов.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991195" y="2499717"/>
            <a:ext cx="30480" cy="4805362"/>
          </a:xfrm>
          <a:prstGeom prst="roundRect">
            <a:avLst>
              <a:gd name="adj" fmla="val 295331"/>
            </a:avLst>
          </a:prstGeom>
          <a:solidFill>
            <a:srgbClr val="BDB8DF"/>
          </a:solidFill>
          <a:ln/>
        </p:spPr>
      </p:sp>
      <p:sp>
        <p:nvSpPr>
          <p:cNvPr id="6" name="Shape 3"/>
          <p:cNvSpPr/>
          <p:nvPr/>
        </p:nvSpPr>
        <p:spPr>
          <a:xfrm>
            <a:off x="1201817" y="2725579"/>
            <a:ext cx="642938" cy="30480"/>
          </a:xfrm>
          <a:prstGeom prst="roundRect">
            <a:avLst>
              <a:gd name="adj" fmla="val 295331"/>
            </a:avLst>
          </a:prstGeom>
          <a:solidFill>
            <a:srgbClr val="BDB8DF"/>
          </a:solidFill>
          <a:ln/>
        </p:spPr>
      </p:sp>
      <p:sp>
        <p:nvSpPr>
          <p:cNvPr id="7" name="Shape 4"/>
          <p:cNvSpPr/>
          <p:nvPr/>
        </p:nvSpPr>
        <p:spPr>
          <a:xfrm>
            <a:off x="750094" y="2499717"/>
            <a:ext cx="482203" cy="482203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461" y="2539901"/>
            <a:ext cx="321469" cy="40183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2062758" y="2573298"/>
            <a:ext cx="369843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Анализ и проектирование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2062758" y="3036689"/>
            <a:ext cx="633114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 недели.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1201817" y="4034076"/>
            <a:ext cx="642938" cy="30480"/>
          </a:xfrm>
          <a:prstGeom prst="roundRect">
            <a:avLst>
              <a:gd name="adj" fmla="val 295331"/>
            </a:avLst>
          </a:prstGeom>
          <a:solidFill>
            <a:srgbClr val="BDB8DF"/>
          </a:solidFill>
          <a:ln/>
        </p:spPr>
      </p:sp>
      <p:sp>
        <p:nvSpPr>
          <p:cNvPr id="12" name="Shape 8"/>
          <p:cNvSpPr/>
          <p:nvPr/>
        </p:nvSpPr>
        <p:spPr>
          <a:xfrm>
            <a:off x="750094" y="3808214"/>
            <a:ext cx="482203" cy="482203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461" y="3848398"/>
            <a:ext cx="321469" cy="40183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2062758" y="3881795"/>
            <a:ext cx="3888462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Разработка и тестирование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2062758" y="4345186"/>
            <a:ext cx="633114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8 недель.</a:t>
            </a:r>
            <a:endParaRPr lang="en-US" sz="1650" dirty="0"/>
          </a:p>
        </p:txBody>
      </p:sp>
      <p:sp>
        <p:nvSpPr>
          <p:cNvPr id="16" name="Shape 11"/>
          <p:cNvSpPr/>
          <p:nvPr/>
        </p:nvSpPr>
        <p:spPr>
          <a:xfrm>
            <a:off x="1201817" y="5342573"/>
            <a:ext cx="642938" cy="30480"/>
          </a:xfrm>
          <a:prstGeom prst="roundRect">
            <a:avLst>
              <a:gd name="adj" fmla="val 295331"/>
            </a:avLst>
          </a:prstGeom>
          <a:solidFill>
            <a:srgbClr val="BDB8DF"/>
          </a:solidFill>
          <a:ln/>
        </p:spPr>
      </p:sp>
      <p:sp>
        <p:nvSpPr>
          <p:cNvPr id="17" name="Shape 12"/>
          <p:cNvSpPr/>
          <p:nvPr/>
        </p:nvSpPr>
        <p:spPr>
          <a:xfrm>
            <a:off x="750094" y="5116711"/>
            <a:ext cx="482203" cy="482203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461" y="5156895"/>
            <a:ext cx="321469" cy="401836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2062758" y="5190292"/>
            <a:ext cx="420123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Интеграция и развертывание</a:t>
            </a:r>
            <a:endParaRPr lang="en-US" sz="2100" dirty="0"/>
          </a:p>
        </p:txBody>
      </p:sp>
      <p:sp>
        <p:nvSpPr>
          <p:cNvPr id="20" name="Text 14"/>
          <p:cNvSpPr/>
          <p:nvPr/>
        </p:nvSpPr>
        <p:spPr>
          <a:xfrm>
            <a:off x="2062758" y="5653683"/>
            <a:ext cx="633114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4 недели.</a:t>
            </a:r>
            <a:endParaRPr lang="en-US" sz="1650" dirty="0"/>
          </a:p>
        </p:txBody>
      </p:sp>
      <p:sp>
        <p:nvSpPr>
          <p:cNvPr id="21" name="Shape 15"/>
          <p:cNvSpPr/>
          <p:nvPr/>
        </p:nvSpPr>
        <p:spPr>
          <a:xfrm>
            <a:off x="1201817" y="6651069"/>
            <a:ext cx="642938" cy="30480"/>
          </a:xfrm>
          <a:prstGeom prst="roundRect">
            <a:avLst>
              <a:gd name="adj" fmla="val 295331"/>
            </a:avLst>
          </a:prstGeom>
          <a:solidFill>
            <a:srgbClr val="BDB8DF"/>
          </a:solidFill>
          <a:ln/>
        </p:spPr>
      </p:sp>
      <p:sp>
        <p:nvSpPr>
          <p:cNvPr id="22" name="Shape 16"/>
          <p:cNvSpPr/>
          <p:nvPr/>
        </p:nvSpPr>
        <p:spPr>
          <a:xfrm>
            <a:off x="750094" y="6425208"/>
            <a:ext cx="482203" cy="482203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0461" y="6465391"/>
            <a:ext cx="321469" cy="401836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2062758" y="6498788"/>
            <a:ext cx="327112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Обучение и поддержка</a:t>
            </a:r>
            <a:endParaRPr lang="en-US" sz="2100" dirty="0"/>
          </a:p>
        </p:txBody>
      </p:sp>
      <p:sp>
        <p:nvSpPr>
          <p:cNvPr id="25" name="Text 18"/>
          <p:cNvSpPr/>
          <p:nvPr/>
        </p:nvSpPr>
        <p:spPr>
          <a:xfrm>
            <a:off x="2062758" y="6962180"/>
            <a:ext cx="633114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 недели.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D4DAF-C1A8-39EE-AB42-4F0E84750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4169224-D48A-7226-FEED-19550BAB073E}"/>
              </a:ext>
            </a:extLst>
          </p:cNvPr>
          <p:cNvSpPr/>
          <p:nvPr/>
        </p:nvSpPr>
        <p:spPr>
          <a:xfrm>
            <a:off x="793790" y="708899"/>
            <a:ext cx="66758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>
                <a:solidFill>
                  <a:srgbClr val="231971"/>
                </a:solidFill>
              </a:rPr>
              <a:t>Главная страница</a:t>
            </a:r>
            <a:endParaRPr lang="en-US" sz="44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B742DCCB-E93B-C66A-FA23-8074BACD55ED}"/>
              </a:ext>
            </a:extLst>
          </p:cNvPr>
          <p:cNvSpPr/>
          <p:nvPr/>
        </p:nvSpPr>
        <p:spPr>
          <a:xfrm>
            <a:off x="793790" y="1991591"/>
            <a:ext cx="10378516" cy="915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1600" dirty="0"/>
              <a:t>Главная страница представляет собой визитную карточку сайта, предоставляя посетителям краткую </a:t>
            </a:r>
          </a:p>
          <a:p>
            <a:pPr>
              <a:lnSpc>
                <a:spcPts val="2850"/>
              </a:lnSpc>
            </a:pPr>
            <a:r>
              <a:rPr lang="ru-RU" sz="1600" dirty="0"/>
              <a:t>информацию о предлагаемых услугах или товарах.</a:t>
            </a:r>
            <a:endParaRPr lang="en-US" sz="1750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31B88331-A85F-7F1B-5D0A-6C52A9EF3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7056" y="7624437"/>
            <a:ext cx="1953343" cy="56068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C98F1C0-82A5-0351-7AE6-3A884542E0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638" y="3156276"/>
            <a:ext cx="8984972" cy="421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660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2C7139-888E-99EE-29EE-1DB15D553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8D5E362-ECFD-4C82-6AC4-A5FBD962BF74}"/>
              </a:ext>
            </a:extLst>
          </p:cNvPr>
          <p:cNvSpPr/>
          <p:nvPr/>
        </p:nvSpPr>
        <p:spPr>
          <a:xfrm>
            <a:off x="793790" y="708899"/>
            <a:ext cx="66758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>
                <a:solidFill>
                  <a:srgbClr val="231971"/>
                </a:solidFill>
              </a:rPr>
              <a:t>Карточка товара</a:t>
            </a:r>
            <a:endParaRPr lang="en-US" sz="44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6AD2AB2-497E-B65C-E48C-ED783BC8BE5A}"/>
              </a:ext>
            </a:extLst>
          </p:cNvPr>
          <p:cNvSpPr/>
          <p:nvPr/>
        </p:nvSpPr>
        <p:spPr>
          <a:xfrm>
            <a:off x="793789" y="19915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1600" dirty="0"/>
              <a:t>Страница товара предоставляет детальную информацию о выбранном товаре, включая его название, </a:t>
            </a:r>
          </a:p>
          <a:p>
            <a:pPr>
              <a:lnSpc>
                <a:spcPts val="2850"/>
              </a:lnSpc>
            </a:pPr>
            <a:r>
              <a:rPr lang="ru-RU" sz="1600" dirty="0"/>
              <a:t>описание, цену, характеристики, изображения и наличие на складе.</a:t>
            </a:r>
            <a:endParaRPr lang="en-US" sz="1750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ED81DC3-5785-B1DF-6989-7BB128F5A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7056" y="7624437"/>
            <a:ext cx="1953343" cy="56068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B10EB3-0DD5-1A75-EF13-9ACA6888A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7282" y="2927015"/>
            <a:ext cx="8259328" cy="412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198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4AF4BE-646E-7066-B167-6653EB0E1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059D33F-EEFE-8AF4-B3F8-CD340A71677E}"/>
              </a:ext>
            </a:extLst>
          </p:cNvPr>
          <p:cNvSpPr/>
          <p:nvPr/>
        </p:nvSpPr>
        <p:spPr>
          <a:xfrm>
            <a:off x="793790" y="708899"/>
            <a:ext cx="66758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>
                <a:solidFill>
                  <a:srgbClr val="231971"/>
                </a:solidFill>
              </a:rPr>
              <a:t>Форма заказа звонка</a:t>
            </a:r>
            <a:endParaRPr lang="en-US" sz="44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6F8E153-85AD-94D7-65B8-10BB13493615}"/>
              </a:ext>
            </a:extLst>
          </p:cNvPr>
          <p:cNvSpPr/>
          <p:nvPr/>
        </p:nvSpPr>
        <p:spPr>
          <a:xfrm>
            <a:off x="793789" y="19915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1600" dirty="0"/>
              <a:t>Форма заказа звонка позволяет пользователям оставить свои контактные данные для обратного звонка. </a:t>
            </a:r>
          </a:p>
          <a:p>
            <a:pPr>
              <a:lnSpc>
                <a:spcPts val="2850"/>
              </a:lnSpc>
            </a:pPr>
            <a:r>
              <a:rPr lang="ru-RU" sz="1600" dirty="0"/>
              <a:t>Это упрощает коммуникацию и повышает уровень обслуживания клиентов.</a:t>
            </a:r>
            <a:endParaRPr lang="en-US" sz="1750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AF82EEC-010D-B2A4-D410-1EDB1B948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7056" y="7624437"/>
            <a:ext cx="1953343" cy="56068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D50D177-5194-B2D9-5132-F19443F15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6997" y="3164429"/>
            <a:ext cx="8697539" cy="40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605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4085B4-EBE9-EB7E-2A65-603704A42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DE0919E-183B-13D2-0CE4-2638BBDB88C9}"/>
              </a:ext>
            </a:extLst>
          </p:cNvPr>
          <p:cNvSpPr/>
          <p:nvPr/>
        </p:nvSpPr>
        <p:spPr>
          <a:xfrm>
            <a:off x="793790" y="708899"/>
            <a:ext cx="66758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ru-RU" sz="4450" b="1" dirty="0">
                <a:solidFill>
                  <a:srgbClr val="231971"/>
                </a:solidFill>
              </a:rPr>
              <a:t>Админ панель</a:t>
            </a:r>
            <a:endParaRPr lang="en-US" sz="44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A45321EB-1286-EA12-B6A2-47121F5B6FAD}"/>
              </a:ext>
            </a:extLst>
          </p:cNvPr>
          <p:cNvSpPr/>
          <p:nvPr/>
        </p:nvSpPr>
        <p:spPr>
          <a:xfrm>
            <a:off x="793789" y="16286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ru-RU" sz="1600" dirty="0"/>
              <a:t>Административная панель предоставляет администраторам инструменты для управления </a:t>
            </a:r>
          </a:p>
          <a:p>
            <a:pPr>
              <a:lnSpc>
                <a:spcPts val="2850"/>
              </a:lnSpc>
            </a:pPr>
            <a:r>
              <a:rPr lang="ru-RU" sz="1600" dirty="0"/>
              <a:t>пользователями, контентом и настройками сайта.</a:t>
            </a:r>
            <a:endParaRPr lang="en-US" sz="1750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F3100AEE-8515-6CA9-0729-43B3DCD8E5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7056" y="7624437"/>
            <a:ext cx="1953343" cy="560681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4A8541E5-2A39-6F62-27B8-A7CEE436DA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0230" y="2695651"/>
            <a:ext cx="8433468" cy="459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334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369</Words>
  <Application>Microsoft Office PowerPoint</Application>
  <PresentationFormat>Произвольный</PresentationFormat>
  <Paragraphs>84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Outfit Extra Bold</vt:lpstr>
      <vt:lpstr>Arimo Medium</vt:lpstr>
      <vt:lpstr>Arial</vt:lpstr>
      <vt:lpstr>Arimo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Пользователь</cp:lastModifiedBy>
  <cp:revision>5</cp:revision>
  <dcterms:created xsi:type="dcterms:W3CDTF">2025-06-11T03:36:42Z</dcterms:created>
  <dcterms:modified xsi:type="dcterms:W3CDTF">2025-06-11T04:39:11Z</dcterms:modified>
</cp:coreProperties>
</file>